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2"/>
    <p:sldMasterId id="2147483674" r:id="rId3"/>
    <p:sldMasterId id="2147483676" r:id="rId4"/>
  </p:sldMasterIdLst>
  <p:notesMasterIdLst>
    <p:notesMasterId r:id="rId52"/>
  </p:notesMasterIdLst>
  <p:handoutMasterIdLst>
    <p:handoutMasterId r:id="rId53"/>
  </p:handoutMasterIdLst>
  <p:sldIdLst>
    <p:sldId id="275" r:id="rId5"/>
    <p:sldId id="322" r:id="rId6"/>
    <p:sldId id="324" r:id="rId7"/>
    <p:sldId id="273" r:id="rId8"/>
    <p:sldId id="276" r:id="rId9"/>
    <p:sldId id="318" r:id="rId10"/>
    <p:sldId id="280" r:id="rId11"/>
    <p:sldId id="278" r:id="rId12"/>
    <p:sldId id="279" r:id="rId13"/>
    <p:sldId id="281" r:id="rId14"/>
    <p:sldId id="282" r:id="rId15"/>
    <p:sldId id="283" r:id="rId16"/>
    <p:sldId id="319" r:id="rId17"/>
    <p:sldId id="284" r:id="rId18"/>
    <p:sldId id="285" r:id="rId19"/>
    <p:sldId id="321" r:id="rId20"/>
    <p:sldId id="323" r:id="rId21"/>
    <p:sldId id="286" r:id="rId22"/>
    <p:sldId id="313" r:id="rId23"/>
    <p:sldId id="288" r:id="rId24"/>
    <p:sldId id="315" r:id="rId25"/>
    <p:sldId id="314" r:id="rId26"/>
    <p:sldId id="325" r:id="rId27"/>
    <p:sldId id="287" r:id="rId28"/>
    <p:sldId id="289" r:id="rId29"/>
    <p:sldId id="295" r:id="rId30"/>
    <p:sldId id="290" r:id="rId31"/>
    <p:sldId id="291" r:id="rId32"/>
    <p:sldId id="294" r:id="rId33"/>
    <p:sldId id="296" r:id="rId34"/>
    <p:sldId id="297" r:id="rId35"/>
    <p:sldId id="299" r:id="rId36"/>
    <p:sldId id="293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6" r:id="rId50"/>
    <p:sldId id="31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234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F208E3-264B-EAAD-3CFF-C29AF009BF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COLLEGE OF MEDICINE DEPT OF SURGERY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73799-6B72-7E8D-D818-82AA719D93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08729-8B6B-4F3F-89B5-7D27E5B2C2A3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9AAD8-0454-11AE-1AA9-D0DCE8DF78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FD491-84B5-DD75-C273-B1459E97F3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F4F28-A43F-474C-93AB-39A9551A1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3435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COLLEGE OF MEDICINE DEPT OF SURGERY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4625E-77BF-4A78-977C-B395AFC63D3E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2DC67-C434-444F-9788-90976544A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965EF0C-9E31-C11F-C115-17AFED0597D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1625023-90C9-4DBB-A4B3-252EBF991CF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5368C34-8F9D-7EE3-775E-CD481253EC2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AA3FE93-643C-E1E0-174E-62FE619F524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A0C9DA4-1D0C-4A2A-1EBA-B8C0A2978C4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4FFCC8F-58C2-99DB-7ABF-D1D1AEAF229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6DBD379-96EF-2753-7318-8A547AD05E2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A8554CF-30A5-CDED-CC6C-7E9E37EE090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F2CB7D5-2A3F-9D7E-E7E9-56F55E33826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879FC13-5A11-C76E-2857-29DB854B250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B49AF56-98CC-595F-C9AD-294D5C6E39E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4920ED7-A421-BD32-8104-128C20E58DF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00FADD5-9744-7859-7309-DF8CA638871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67A9269-96A5-E2AA-B127-73E31AAEBFF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1381B4D-D3A9-B677-3C59-1534ACC5AE4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C66F05C-71EA-BC81-DD9A-1194E3203F5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A4D2A9C-FF39-01AB-C3B7-E209BAE2F82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043070D-D4BC-4745-2F2C-083E732FCC2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3B16A0C-3818-0504-539D-E58DADC64E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6B92AC4-5184-E97C-74B4-37B413EE039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6134F23-83DE-F4B6-621F-8F05F4E0E9B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95D5960-018A-3EF8-C119-B4351AAF7AC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237D0F1-563D-604D-00E4-37A13DDB9F2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2E1E415-E5C3-C027-63C8-5B27D06B237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A9BAC41-AC4B-F9FF-AB19-F2828EF9A6D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3B3F081-1499-55BB-6509-D5474557DCE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1A945F7-F93A-75CF-5EF9-E22A9128FB3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100C85C-9EEC-E028-EBED-57D13C4F969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B9772E2-9DB2-916F-C7C4-32B2383319E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C4B76B3-47B0-BBA2-A119-2AA6ECB2994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D5EDECC-8D8B-DB40-CA9E-735DE55EB89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BBEE8E2-8F5D-85C3-CDC4-0A854262C8F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075B8C1-E62E-0AA6-FE52-C828739725D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45C37BF-AA02-A314-F88E-D91E4977D58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884E5D2-2EF0-90CD-364D-952186369ED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C6BD6CA-DAA3-90FD-0056-8475A67E848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FF5F997-5DE3-3D50-55E9-1BABDFD80F7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D0CB1D9-3757-FE4C-D40C-4AF8C2BEE83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FC85E65-9FC8-8FF3-00FD-50682245406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75DA84B-DE89-1D57-B3A6-9AA6C1FECFC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5A2B29D-B6E3-8271-6141-88B4E1683E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ED68BDD-2F88-D252-E8CD-FA771932CFF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DC67-C434-444F-9788-90976544AD1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2509425-571F-B4B1-04DD-C949AE8D3CA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COLLEGE OF MEDICINE DEPT OF SURGERY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2B7C-7C54-6501-9F96-8B99D2938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1E47A-B011-35F6-C68C-D2EE8B96D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F956F-B44A-3019-411B-7F83FC887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B1EF3-F94D-9406-5A1E-4DAAAFBF4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AAE75-31DD-A56E-8502-EE1DD897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795-E6BE-4668-88C5-86643413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41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CFABC-9065-E904-211E-A1039565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AE7F-23B1-FE0B-3536-E6B010317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78347-1586-D6AE-C36F-81CCB6289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3F356-611A-4B16-CD8F-3B47E339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D203B-5E8B-7A83-C53D-D62946D6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795-E6BE-4668-88C5-86643413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92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6B2C-6E86-1BA6-1DFC-1A2FBF5A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3CBCD-0CED-48D2-AC57-2758E7B9C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CC7DA-F620-DFDF-AB51-391308E7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D38FF-FC25-AEAD-3327-B7781E84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0098E-DB77-930D-487B-D330349C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795-E6BE-4668-88C5-86643413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5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085F4-F892-A544-EC0C-58A96DE0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456CD-F4D1-27D6-C57E-3D9E780CC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FC56A-31EB-ECF9-818F-5CEA0CE40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9D5FD-8D3B-2A86-73B5-42D7E7D1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7A0EB-AF97-3D15-01FB-8A29964A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513FD-50F8-1687-0D8B-43C49B73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795-E6BE-4668-88C5-86643413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22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2919A-0A32-B3E8-ABF0-E029B511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0B363-BF92-ADC6-092C-0398F6905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C44E1-573B-3B6C-62BC-5B13F1F77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74CC4D-1B3A-A79A-2FE0-71F74CB89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B03869-FB24-4171-D0BC-F6709FAD5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A430D9-C022-E344-2CF2-9700FA52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03348E-96A8-DA23-8D96-20030DAC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2D28E-51B2-2C02-FC25-72B5B374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795-E6BE-4668-88C5-86643413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69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A537-7C5B-D8E1-A231-276804496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D90FD-D538-2283-5E6E-22BB5A32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E621D4-9F04-EBA5-2FA8-DCEA6D4B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6C104-BC1C-55CC-31B7-68F17CCC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795-E6BE-4668-88C5-86643413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AE9B9-2621-EC10-C1E4-1A6E3B0F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80C1E-3108-36E0-8095-352F09CCD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80075-8E6D-9FDF-95DF-2D07BB25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795-E6BE-4668-88C5-86643413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25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5E851-6AE5-A71B-B6C4-6025B940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EA9D5-DD24-8070-5831-CCDC75259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78653-D8EF-393D-0226-465F7329D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EC12A-B2C9-5150-F92E-204953F5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56A72-A371-F936-A3A9-C4D8850E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129AD-9FE9-0935-8CB3-836F3BCA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795-E6BE-4668-88C5-86643413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06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3C0CF-8638-1C8F-0827-EF383A3F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2E6A6-C0CA-16B6-02D6-BADA23E5F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E668A-5024-0ADA-79F0-9C5477A8D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2AF36-9A31-C706-4717-285CBF06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C1093-3AFF-3EC0-40AD-6520E384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9F56A-BAEA-3020-227C-5CEB62A0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795-E6BE-4668-88C5-86643413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01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16F10-B3A3-810B-D4CF-CC3C972E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FBFF2-AB32-7B5C-232F-F36755F6C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21FAE-9AD8-DC09-6DD9-51AB98F2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33304-282D-246A-A3B4-9D93605DF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1FDA9-4CBB-1C74-D3C3-C3516022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795-E6BE-4668-88C5-86643413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56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2529E-546B-8C7F-77DF-9CE7CAFA1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7A712-FAD0-9BEE-7EBF-900F45E53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7B412-D742-2101-195E-5A12BA95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5E2DA-F4CD-4CC8-E3BF-B320398D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35C81-71B6-F1B8-FD39-95D7B3D0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795-E6BE-4668-88C5-86643413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70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74538528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328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hf hdr="0" ftr="0" dt="0"/>
  <p:txStyles>
    <p:titleStyle>
      <a:lvl1pPr algn="l" defTabSz="914363" rtl="1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r" defTabSz="914363" rtl="1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r" defTabSz="914363" rtl="1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r" defTabSz="914363" rtl="1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r" defTabSz="914363" rtl="1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r" defTabSz="914363" rtl="1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r" defTabSz="914363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r" defTabSz="914363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r" defTabSz="914363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r" defTabSz="914363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2CFAB2-DB53-D2BD-B3F9-89CCE219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44D17-EDB6-9326-DB3E-A508CFA30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A0054-AC00-FB73-57CA-6FEE8EFA7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97387-031B-8742-D768-A92855A42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B4AC9-1180-8B77-1CC9-7DE8FAC34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6D795-E6BE-4668-88C5-86643413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4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>
    <p:fad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043208" cy="1523494"/>
          </a:xfrm>
        </p:spPr>
        <p:txBody>
          <a:bodyPr/>
          <a:lstStyle/>
          <a:p>
            <a:pPr algn="ctr"/>
            <a:r>
              <a:rPr lang="en-US" sz="6600" b="1" dirty="0"/>
              <a:t>D</a:t>
            </a:r>
            <a:r>
              <a:rPr sz="6600" b="1"/>
              <a:t>isease of the kidney</a:t>
            </a:r>
            <a:endParaRPr lang="ar-SA" sz="66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914400" y="6096000"/>
            <a:ext cx="7043208" cy="46166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quarter" idx="10"/>
          </p:nvPr>
        </p:nvSpPr>
        <p:spPr>
          <a:xfrm>
            <a:off x="0" y="5473006"/>
            <a:ext cx="7690114" cy="1384994"/>
          </a:xfrm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170646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l" rtl="0">
              <a:lnSpc>
                <a:spcPct val="80000"/>
              </a:lnSpc>
              <a:defRPr/>
            </a:pPr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tx2"/>
                </a:solidFill>
              </a:rPr>
              <a:t>RENAL CAPSULE </a:t>
            </a:r>
            <a:r>
              <a:rPr lang="en-US" dirty="0">
                <a:solidFill>
                  <a:schemeClr val="tx2"/>
                </a:solidFill>
              </a:rPr>
              <a:t>surrounds the kidney, made of dense fibrous connective tissue.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dirty="0">
                <a:solidFill>
                  <a:schemeClr val="tx2"/>
                </a:solidFill>
              </a:rPr>
              <a:t>A layer of adipose tissue surrounds the capsule, called </a:t>
            </a:r>
            <a:r>
              <a:rPr lang="en-US" b="1" dirty="0">
                <a:solidFill>
                  <a:schemeClr val="tx2"/>
                </a:solidFill>
              </a:rPr>
              <a:t>PARARENAL FAT (ADIPOSE).  </a:t>
            </a:r>
            <a:r>
              <a:rPr lang="en-US" dirty="0">
                <a:solidFill>
                  <a:schemeClr val="tx2"/>
                </a:solidFill>
              </a:rPr>
              <a:t>It cushions and protects. 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dirty="0">
                <a:solidFill>
                  <a:schemeClr val="tx2"/>
                </a:solidFill>
              </a:rPr>
              <a:t>Around that is a connective tissue layer called the </a:t>
            </a:r>
            <a:r>
              <a:rPr lang="en-US" b="1" dirty="0">
                <a:solidFill>
                  <a:schemeClr val="tx2"/>
                </a:solidFill>
              </a:rPr>
              <a:t>RENAL FASCIA</a:t>
            </a:r>
            <a:r>
              <a:rPr lang="en-US" dirty="0">
                <a:solidFill>
                  <a:schemeClr val="tx2"/>
                </a:solidFill>
              </a:rPr>
              <a:t>, made of loose connective tissue.  It anchors the kidney to the surrounding peritoneum and abdominal wall.  It is not very strong; jumping up and down can cause tearing.</a:t>
            </a:r>
          </a:p>
          <a:p>
            <a:pPr algn="l"/>
            <a:endParaRPr lang="ar-S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446448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 t="16667" b="8824"/>
          <a:stretch>
            <a:fillRect/>
          </a:stretch>
        </p:blipFill>
        <p:spPr bwMode="auto">
          <a:xfrm>
            <a:off x="685800" y="1747838"/>
            <a:ext cx="74676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167295"/>
          </a:xfrm>
        </p:spPr>
        <p:txBody>
          <a:bodyPr/>
          <a:lstStyle/>
          <a:p>
            <a:pPr lvl="1" algn="l" rtl="0">
              <a:defRPr/>
            </a:pPr>
            <a:r>
              <a:rPr lang="en-US" sz="3200" b="1" dirty="0">
                <a:solidFill>
                  <a:schemeClr val="tx2"/>
                </a:solidFill>
              </a:rPr>
              <a:t>Renal cortex (Most superficial layer)  </a:t>
            </a:r>
          </a:p>
          <a:p>
            <a:pPr lvl="1" algn="l" rtl="0">
              <a:defRPr/>
            </a:pPr>
            <a:r>
              <a:rPr lang="en-US" sz="3200" b="1" dirty="0">
                <a:solidFill>
                  <a:schemeClr val="tx2"/>
                </a:solidFill>
              </a:rPr>
              <a:t>Renal medulla </a:t>
            </a:r>
          </a:p>
          <a:p>
            <a:pPr lvl="2" algn="l" rtl="0">
              <a:defRPr/>
            </a:pPr>
            <a:r>
              <a:rPr lang="en-US" sz="2800" b="1" dirty="0">
                <a:solidFill>
                  <a:schemeClr val="tx2"/>
                </a:solidFill>
              </a:rPr>
              <a:t>Renal pyramids (drain into the calyx) </a:t>
            </a:r>
          </a:p>
          <a:p>
            <a:pPr lvl="1" algn="l" rtl="0">
              <a:defRPr/>
            </a:pPr>
            <a:r>
              <a:rPr lang="en-US" sz="3200" b="1" dirty="0">
                <a:solidFill>
                  <a:schemeClr val="tx2"/>
                </a:solidFill>
              </a:rPr>
              <a:t>Renal pelvis </a:t>
            </a:r>
          </a:p>
          <a:p>
            <a:pPr lvl="2" algn="l" rtl="0">
              <a:defRPr/>
            </a:pPr>
            <a:r>
              <a:rPr lang="en-US" sz="2800" b="1" dirty="0">
                <a:solidFill>
                  <a:schemeClr val="tx2"/>
                </a:solidFill>
              </a:rPr>
              <a:t>Calyx (drains into </a:t>
            </a:r>
            <a:r>
              <a:rPr lang="en-US" sz="2800" b="1" dirty="0" err="1">
                <a:solidFill>
                  <a:schemeClr val="tx2"/>
                </a:solidFill>
              </a:rPr>
              <a:t>hylus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sz="2800" b="1" dirty="0" err="1">
                <a:solidFill>
                  <a:schemeClr val="tx2"/>
                </a:solidFill>
                <a:sym typeface="Wingdings" pitchFamily="2" charset="2"/>
              </a:rPr>
              <a:t>ureter</a:t>
            </a:r>
            <a:r>
              <a:rPr lang="en-US" sz="2800" b="1" dirty="0">
                <a:solidFill>
                  <a:schemeClr val="tx2"/>
                </a:solidFill>
              </a:rPr>
              <a:t>)</a:t>
            </a:r>
          </a:p>
          <a:p>
            <a:pPr lvl="1" algn="l" rtl="0">
              <a:buNone/>
              <a:defRPr/>
            </a:pPr>
            <a:endParaRPr lang="en-US" sz="3200" b="1" dirty="0">
              <a:solidFill>
                <a:schemeClr val="tx2"/>
              </a:solidFill>
            </a:endParaRPr>
          </a:p>
          <a:p>
            <a:pPr lvl="1" algn="l" rtl="0">
              <a:defRPr/>
            </a:pPr>
            <a:r>
              <a:rPr lang="en-US" sz="3200" b="1" dirty="0" err="1">
                <a:solidFill>
                  <a:schemeClr val="tx2"/>
                </a:solidFill>
              </a:rPr>
              <a:t>Ureter</a:t>
            </a:r>
            <a:endParaRPr lang="en-US" sz="3200" b="1" dirty="0">
              <a:solidFill>
                <a:schemeClr val="tx2"/>
              </a:solidFill>
            </a:endParaRPr>
          </a:p>
          <a:p>
            <a:pPr algn="l"/>
            <a:endParaRPr lang="ar-SA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00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09" y="1014714"/>
            <a:ext cx="6552381" cy="48285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400E2-1E1E-7E23-8BC5-62646F7E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795-E6BE-4668-88C5-86643413970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065448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 l="33333" t="13725" b="6863"/>
          <a:stretch>
            <a:fillRect/>
          </a:stretch>
        </p:blipFill>
        <p:spPr bwMode="auto">
          <a:xfrm>
            <a:off x="1662113" y="1676399"/>
            <a:ext cx="60960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z="6000" b="1" i="1"/>
              <a:t>Congenital Renal Anomalies</a:t>
            </a:r>
            <a:endParaRPr lang="ar-SA" sz="6000" b="1" i="1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81000" y="1411552"/>
            <a:ext cx="6477000" cy="4379647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chemeClr val="tx2"/>
                </a:solidFill>
              </a:rPr>
              <a:t>Renal dysplasia</a:t>
            </a:r>
          </a:p>
          <a:p>
            <a:pPr algn="l" rtl="0"/>
            <a:r>
              <a:rPr lang="en-US" b="1" dirty="0">
                <a:solidFill>
                  <a:schemeClr val="tx2"/>
                </a:solidFill>
              </a:rPr>
              <a:t>Renal </a:t>
            </a:r>
            <a:r>
              <a:rPr lang="en-US" b="1" dirty="0" err="1">
                <a:solidFill>
                  <a:schemeClr val="tx2"/>
                </a:solidFill>
              </a:rPr>
              <a:t>hypoplasia</a:t>
            </a:r>
            <a:endParaRPr lang="en-US" b="1" dirty="0">
              <a:solidFill>
                <a:schemeClr val="tx2"/>
              </a:solidFill>
            </a:endParaRPr>
          </a:p>
          <a:p>
            <a:pPr algn="l" rtl="0"/>
            <a:r>
              <a:rPr lang="en-US" b="1" dirty="0">
                <a:solidFill>
                  <a:schemeClr val="tx2"/>
                </a:solidFill>
              </a:rPr>
              <a:t>Renal aplasia agenesis</a:t>
            </a:r>
          </a:p>
          <a:p>
            <a:r>
              <a:rPr lang="en-US" b="1" dirty="0">
                <a:solidFill>
                  <a:schemeClr val="tx2"/>
                </a:solidFill>
              </a:rPr>
              <a:t>Horseshoe kidney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ectopic kidney Pelvic kidney –cross ectopic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Polycystic kidney disease</a:t>
            </a:r>
            <a:endParaRPr lang="en-US" b="1" dirty="0">
              <a:solidFill>
                <a:schemeClr val="tx2"/>
              </a:solidFill>
            </a:endParaRPr>
          </a:p>
          <a:p>
            <a:pPr algn="l" rtl="0"/>
            <a:r>
              <a:rPr lang="en-US" b="1" dirty="0">
                <a:solidFill>
                  <a:schemeClr val="tx2"/>
                </a:solidFill>
              </a:rPr>
              <a:t>Ureteropelvic Junction Obstruction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Aberrant vessels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Ectopic ureters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Ureteroceles</a:t>
            </a:r>
            <a:endParaRPr lang="en-US" b="1" dirty="0">
              <a:solidFill>
                <a:schemeClr val="tx2"/>
              </a:solidFill>
            </a:endParaRPr>
          </a:p>
          <a:p>
            <a:pPr algn="l" rtl="0"/>
            <a:r>
              <a:rPr lang="en-US" b="1" dirty="0" err="1">
                <a:solidFill>
                  <a:schemeClr val="tx2"/>
                </a:solidFill>
              </a:rPr>
              <a:t>Vesicoureteral</a:t>
            </a:r>
            <a:r>
              <a:rPr lang="en-US" b="1" dirty="0">
                <a:solidFill>
                  <a:schemeClr val="tx2"/>
                </a:solidFill>
              </a:rPr>
              <a:t> reflux	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>
          <a:xfrm>
            <a:off x="7239000" y="1411553"/>
            <a:ext cx="1524000" cy="3231654"/>
          </a:xfrm>
        </p:spPr>
        <p:txBody>
          <a:bodyPr>
            <a:normAutofit/>
          </a:bodyPr>
          <a:lstStyle/>
          <a:p>
            <a:pPr algn="l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AD97-4DF6-6A2E-1010-4E7C4476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795-E6BE-4668-88C5-86643413970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043208" cy="1523494"/>
          </a:xfrm>
        </p:spPr>
        <p:txBody>
          <a:bodyPr/>
          <a:lstStyle/>
          <a:p>
            <a:pPr algn="ctr"/>
            <a:endParaRPr lang="ar-SA" sz="66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914400" y="6096000"/>
            <a:ext cx="7043208" cy="46166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quarter" idx="10"/>
          </p:nvPr>
        </p:nvSpPr>
        <p:spPr>
          <a:xfrm>
            <a:off x="0" y="5473006"/>
            <a:ext cx="7690114" cy="1384994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5" name="Picture 4" descr="ScreenShot01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62000"/>
            <a:ext cx="8077200" cy="51816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C10F-28C9-442B-B4E8-B9B97DDE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EMBERYOLOGY </a:t>
            </a:r>
          </a:p>
        </p:txBody>
      </p:sp>
      <p:pic>
        <p:nvPicPr>
          <p:cNvPr id="4" name="Video_2021-01-05_191424">
            <a:hlinkClick r:id="" action="ppaction://media"/>
            <a:extLst>
              <a:ext uri="{FF2B5EF4-FFF2-40B4-BE49-F238E27FC236}">
                <a16:creationId xmlns:a16="http://schemas.microsoft.com/office/drawing/2014/main" id="{3B82A714-84A8-4B6B-854F-6C2178A5A05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51000" y="1825625"/>
            <a:ext cx="5840413" cy="435133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3361F-0395-2FCA-0064-FB4250E4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795-E6BE-4668-88C5-8664341397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36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b="1" dirty="0"/>
              <a:t>Horseshoe Kidney</a:t>
            </a:r>
            <a:endParaRPr lang="ar-SA" sz="4000" b="1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825937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b="1" dirty="0"/>
              <a:t>Fusion of the lower poles of the kidneys midline</a:t>
            </a:r>
          </a:p>
          <a:p>
            <a:pPr algn="l">
              <a:buNone/>
            </a:pPr>
            <a:r>
              <a:rPr lang="en-US" sz="2800" b="1" dirty="0"/>
              <a:t>1/400 births.  Seen in 7% of patients with Turner syndrome.  </a:t>
            </a:r>
          </a:p>
          <a:p>
            <a:pPr algn="l">
              <a:buNone/>
            </a:pPr>
            <a:r>
              <a:rPr lang="en-US" sz="2800" b="1" dirty="0" err="1"/>
              <a:t>Wilms</a:t>
            </a:r>
            <a:r>
              <a:rPr lang="en-US" sz="2800" b="1" dirty="0"/>
              <a:t> tumors are 4x more frequent than in general population.  Other complications include obstructive </a:t>
            </a:r>
            <a:r>
              <a:rPr lang="en-US" sz="2800" b="1" dirty="0" err="1"/>
              <a:t>uropathy</a:t>
            </a:r>
            <a:r>
              <a:rPr lang="en-US" sz="2800" b="1" dirty="0"/>
              <a:t>, related to </a:t>
            </a:r>
            <a:r>
              <a:rPr lang="en-US" sz="2800" b="1" dirty="0" err="1"/>
              <a:t>ureteropelvic</a:t>
            </a:r>
            <a:r>
              <a:rPr lang="en-US" sz="2800" b="1" dirty="0"/>
              <a:t> junction obstruction, calculi and urinary tract infections.  </a:t>
            </a:r>
          </a:p>
          <a:p>
            <a:pPr algn="l">
              <a:buNone/>
            </a:pPr>
            <a:r>
              <a:rPr lang="en-US" sz="2800" b="1" dirty="0"/>
              <a:t>Renal function is generally normal.   </a:t>
            </a:r>
          </a:p>
          <a:p>
            <a:pPr algn="l">
              <a:buNone/>
            </a:pPr>
            <a:endParaRPr lang="ar-SA" sz="2800" b="1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 rot="16200000">
            <a:off x="1347641" y="1825625"/>
            <a:ext cx="244821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4" descr="ScreenShot042.bmp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38800" y="2895600"/>
            <a:ext cx="3109119" cy="244821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BC3B7-7661-C24A-56CE-A5177E1D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795-E6BE-4668-88C5-86643413970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84FC-D125-457A-A0F9-3DC2A5E1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05794"/>
            <a:ext cx="8382000" cy="2659190"/>
          </a:xfrm>
        </p:spPr>
        <p:txBody>
          <a:bodyPr>
            <a:normAutofit/>
          </a:bodyPr>
          <a:lstStyle/>
          <a:p>
            <a:r>
              <a:rPr lang="en-US" sz="4000" b="1" dirty="0"/>
              <a:t>Prof. Mahmood </a:t>
            </a:r>
            <a:r>
              <a:rPr lang="en-US" sz="4000" b="1" dirty="0" err="1"/>
              <a:t>Sh.A.Karbalaie</a:t>
            </a:r>
            <a:br>
              <a:rPr lang="en-US" sz="4000" b="1" dirty="0"/>
            </a:br>
            <a:r>
              <a:rPr lang="en-US" sz="4000" b="1" dirty="0"/>
              <a:t>F.R.C.S.,F.I.C.S.,F.I.CM.S</a:t>
            </a:r>
            <a:br>
              <a:rPr lang="en-US" sz="4000" b="1" dirty="0"/>
            </a:br>
            <a:r>
              <a:rPr lang="en-US" sz="4000" b="1" dirty="0"/>
              <a:t>Consultant urologist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A711C-93F5-3336-A1C1-E991ABAF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795-E6BE-4668-88C5-8664341397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3384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7" descr="Image 34K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077200" cy="62626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4" descr="ScreenShot032.bmp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86036" y="2893569"/>
            <a:ext cx="2772428" cy="2215449"/>
          </a:xfrm>
        </p:spPr>
      </p:pic>
      <p:pic>
        <p:nvPicPr>
          <p:cNvPr id="6" name="Picture 5" descr="ScreenShot033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276600"/>
            <a:ext cx="2000000" cy="32761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02BC0-B843-5217-5FD3-B1E7FCA3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795-E6BE-4668-88C5-86643413970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628650" y="2633988"/>
            <a:ext cx="3886200" cy="273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4" descr="ScreenShot029.bmp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04944" y="2362200"/>
            <a:ext cx="2872255" cy="3352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CDD3F-6D88-4B05-ADC8-F9D5D335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795-E6BE-4668-88C5-86643413970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C507-CD74-E239-6608-58CA6114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Renal cyst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52469-7B73-AE50-EBEA-CDEC8B00BF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690688"/>
            <a:ext cx="8382000" cy="2500312"/>
          </a:xfrm>
        </p:spPr>
        <p:txBody>
          <a:bodyPr>
            <a:normAutofit/>
          </a:bodyPr>
          <a:lstStyle/>
          <a:p>
            <a:r>
              <a:rPr lang="en-US" sz="4800" b="1" dirty="0"/>
              <a:t>Sporadic</a:t>
            </a:r>
          </a:p>
          <a:p>
            <a:r>
              <a:rPr lang="en-US" sz="4800" b="1" dirty="0" err="1"/>
              <a:t>Aquired</a:t>
            </a:r>
            <a:endParaRPr lang="en-US" sz="4800" b="1" dirty="0"/>
          </a:p>
          <a:p>
            <a:r>
              <a:rPr lang="en-US" sz="4800" b="1" dirty="0"/>
              <a:t>genetic</a:t>
            </a:r>
          </a:p>
        </p:txBody>
      </p:sp>
    </p:spTree>
    <p:extLst>
      <p:ext uri="{BB962C8B-B14F-4D97-AF65-F5344CB8AC3E}">
        <p14:creationId xmlns:p14="http://schemas.microsoft.com/office/powerpoint/2010/main" val="315101256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</a:t>
            </a:r>
            <a:r>
              <a:rPr sz="4800" b="1" dirty="0"/>
              <a:t>ongenital cystic kidney</a:t>
            </a:r>
            <a:endParaRPr lang="ar-SA" sz="4800" b="1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693319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3200" b="1" dirty="0" err="1"/>
              <a:t>Autosomal</a:t>
            </a:r>
            <a:r>
              <a:rPr lang="en-US" sz="3200" b="1" dirty="0"/>
              <a:t> dominant</a:t>
            </a:r>
          </a:p>
          <a:p>
            <a:pPr algn="l" rtl="0"/>
            <a:r>
              <a:rPr lang="en-US" sz="3200" b="1" dirty="0"/>
              <a:t>Abdominal mass</a:t>
            </a:r>
          </a:p>
          <a:p>
            <a:pPr algn="l" rtl="0"/>
            <a:r>
              <a:rPr lang="en-US" sz="3200" b="1" dirty="0" err="1"/>
              <a:t>Haematurea</a:t>
            </a:r>
            <a:endParaRPr lang="en-US" sz="3200" b="1" dirty="0"/>
          </a:p>
          <a:p>
            <a:pPr algn="l" rtl="0"/>
            <a:r>
              <a:rPr lang="en-US" sz="3200" b="1" dirty="0"/>
              <a:t>Infection</a:t>
            </a:r>
          </a:p>
          <a:p>
            <a:pPr algn="l" rtl="0"/>
            <a:r>
              <a:rPr lang="en-US" sz="3200" b="1" dirty="0"/>
              <a:t>Hypertension</a:t>
            </a:r>
          </a:p>
          <a:p>
            <a:pPr algn="l" rtl="0"/>
            <a:r>
              <a:rPr lang="en-US" sz="3200" b="1" dirty="0" err="1"/>
              <a:t>Uraemia</a:t>
            </a:r>
            <a:endParaRPr lang="en-US" sz="3200" b="1" dirty="0"/>
          </a:p>
          <a:p>
            <a:pPr algn="l" rtl="0"/>
            <a:r>
              <a:rPr lang="en-US" sz="3200" b="1" dirty="0"/>
              <a:t>Conservative </a:t>
            </a:r>
            <a:r>
              <a:rPr lang="en-US" sz="3200" b="1" dirty="0" err="1"/>
              <a:t>vs</a:t>
            </a:r>
            <a:r>
              <a:rPr lang="en-US" sz="3200" b="1" dirty="0"/>
              <a:t> transplant</a:t>
            </a:r>
            <a:endParaRPr lang="ar-SA" sz="3200" b="1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u="sng" dirty="0"/>
              <a:t>H</a:t>
            </a:r>
            <a:r>
              <a:rPr sz="4000" b="1" i="1" u="sng" dirty="0"/>
              <a:t>ydronephrosis</a:t>
            </a:r>
            <a:endParaRPr lang="ar-SA" sz="4000" b="1" i="1" u="sn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41296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It is an aseptic </a:t>
            </a:r>
            <a:r>
              <a:rPr lang="en-US" sz="2800" b="1" dirty="0" err="1"/>
              <a:t>dilitation</a:t>
            </a:r>
            <a:r>
              <a:rPr lang="en-US" sz="2800" b="1" dirty="0"/>
              <a:t> of the PCS of the kidney due to back pressure  by either obstruction or </a:t>
            </a:r>
            <a:r>
              <a:rPr lang="en-US" sz="2800" b="1" dirty="0" err="1"/>
              <a:t>megaureter</a:t>
            </a:r>
            <a:r>
              <a:rPr lang="en-US" sz="2800" b="1" dirty="0"/>
              <a:t> or reflux effect</a:t>
            </a:r>
          </a:p>
          <a:p>
            <a:pPr algn="l"/>
            <a:r>
              <a:rPr lang="en-US" sz="2800" b="1" dirty="0"/>
              <a:t>It could be </a:t>
            </a:r>
            <a:r>
              <a:rPr lang="en-US" sz="2800" b="1" dirty="0" err="1"/>
              <a:t>uni</a:t>
            </a:r>
            <a:r>
              <a:rPr lang="en-US" sz="2800" b="1" dirty="0"/>
              <a:t> or bilateral</a:t>
            </a:r>
          </a:p>
          <a:p>
            <a:pPr algn="l"/>
            <a:endParaRPr lang="ar-SA" sz="2800" b="1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10" descr="c8-5_g50_im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causes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121402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/>
              <a:t>Stone</a:t>
            </a:r>
          </a:p>
          <a:p>
            <a:pPr algn="l" rtl="0"/>
            <a:r>
              <a:rPr lang="en-US" sz="2800" b="1" dirty="0"/>
              <a:t>Tumors</a:t>
            </a:r>
          </a:p>
          <a:p>
            <a:pPr algn="l" rtl="0"/>
            <a:r>
              <a:rPr lang="en-US" sz="2800" b="1" dirty="0" err="1"/>
              <a:t>Inflamatory</a:t>
            </a:r>
            <a:r>
              <a:rPr lang="en-US" sz="2800" b="1" dirty="0"/>
              <a:t> stricture</a:t>
            </a:r>
          </a:p>
          <a:p>
            <a:pPr algn="l" rtl="0"/>
            <a:r>
              <a:rPr lang="en-US" sz="2800" b="1" dirty="0"/>
              <a:t>Infection </a:t>
            </a:r>
            <a:r>
              <a:rPr lang="en-US" sz="2800" b="1" dirty="0" err="1"/>
              <a:t>TB,bilharziasis</a:t>
            </a:r>
            <a:endParaRPr lang="en-US" sz="2800" b="1" dirty="0"/>
          </a:p>
          <a:p>
            <a:pPr algn="l" rtl="0"/>
            <a:r>
              <a:rPr lang="en-US" sz="2800" b="1" dirty="0"/>
              <a:t>PUJ obstruction</a:t>
            </a:r>
          </a:p>
          <a:p>
            <a:pPr algn="l" rtl="0"/>
            <a:r>
              <a:rPr lang="ar-IQ" sz="2800" b="1" dirty="0"/>
              <a:t>  </a:t>
            </a:r>
            <a:r>
              <a:rPr lang="en-US" sz="2800" b="1" dirty="0"/>
              <a:t>reflux </a:t>
            </a:r>
            <a:r>
              <a:rPr lang="en-US" sz="2800" b="1" dirty="0" err="1"/>
              <a:t>orUretrocele</a:t>
            </a:r>
            <a:endParaRPr lang="en-US" sz="2800" b="1" dirty="0"/>
          </a:p>
          <a:p>
            <a:pPr algn="l" rtl="0"/>
            <a:r>
              <a:rPr lang="en-US" sz="2800" b="1" dirty="0"/>
              <a:t>Obstruction of the </a:t>
            </a:r>
            <a:r>
              <a:rPr lang="en-US" sz="2800" b="1" dirty="0" err="1"/>
              <a:t>ureter</a:t>
            </a:r>
            <a:r>
              <a:rPr lang="en-US" sz="2800" b="1" dirty="0"/>
              <a:t> from </a:t>
            </a:r>
            <a:r>
              <a:rPr lang="en-US" sz="2800" b="1" dirty="0" err="1"/>
              <a:t>outside,tumor</a:t>
            </a:r>
            <a:r>
              <a:rPr lang="en-US" sz="2800" b="1" dirty="0"/>
              <a:t> fibrosis</a:t>
            </a:r>
          </a:p>
          <a:p>
            <a:pPr algn="l" rtl="0"/>
            <a:r>
              <a:rPr lang="en-US" sz="2800" b="1" dirty="0"/>
              <a:t>For bilateral </a:t>
            </a:r>
            <a:r>
              <a:rPr lang="en-US" sz="2800" b="1" dirty="0" err="1"/>
              <a:t>hydro,urethral</a:t>
            </a:r>
            <a:r>
              <a:rPr lang="en-US" sz="2800" b="1" dirty="0"/>
              <a:t> </a:t>
            </a:r>
            <a:r>
              <a:rPr lang="en-US" sz="2800" b="1" dirty="0" err="1"/>
              <a:t>stricture,BPH,meatal</a:t>
            </a:r>
            <a:r>
              <a:rPr lang="en-US" sz="2800" b="1" dirty="0"/>
              <a:t> </a:t>
            </a:r>
            <a:r>
              <a:rPr lang="en-US" sz="2800" b="1" dirty="0" err="1"/>
              <a:t>stenosis</a:t>
            </a:r>
            <a:endParaRPr lang="ar-SA" sz="2800" b="1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t>linical features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04800" y="1447800"/>
            <a:ext cx="8382000" cy="3151632"/>
          </a:xfrm>
        </p:spPr>
        <p:txBody>
          <a:bodyPr>
            <a:norm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800" b="1" dirty="0"/>
              <a:t>asymptomatic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b="1" dirty="0"/>
              <a:t>Pain dull or colic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b="1" dirty="0"/>
              <a:t>Swelling of the loin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b="1" dirty="0"/>
              <a:t>Abscess formation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b="1" dirty="0"/>
              <a:t>Renal failure if bilateral</a:t>
            </a:r>
          </a:p>
          <a:p>
            <a:pPr algn="l" rtl="0">
              <a:buFont typeface="Arial" pitchFamily="34" charset="0"/>
              <a:buChar char="•"/>
            </a:pPr>
            <a:endParaRPr lang="ar-SA" sz="2800" b="1" dirty="0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diagnosis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693319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/>
              <a:t>Urine exam</a:t>
            </a:r>
          </a:p>
          <a:p>
            <a:pPr algn="l" rtl="0"/>
            <a:r>
              <a:rPr lang="en-US" sz="2800" b="1" dirty="0"/>
              <a:t>Urine C&amp;S</a:t>
            </a:r>
          </a:p>
          <a:p>
            <a:pPr algn="l" rtl="0"/>
            <a:r>
              <a:rPr lang="en-US" sz="2800" b="1" dirty="0"/>
              <a:t>Ultrasound</a:t>
            </a:r>
          </a:p>
          <a:p>
            <a:pPr algn="l" rtl="0"/>
            <a:r>
              <a:rPr lang="en-US" sz="2800" b="1" dirty="0"/>
              <a:t>IVU,CT,MRI</a:t>
            </a:r>
          </a:p>
          <a:p>
            <a:pPr algn="l" rtl="0"/>
            <a:r>
              <a:rPr lang="en-US" sz="2800" b="1" dirty="0" err="1"/>
              <a:t>Radioisotop</a:t>
            </a:r>
            <a:r>
              <a:rPr lang="en-US" sz="2800" b="1" dirty="0"/>
              <a:t> scan DTPA ,DMSA,MAG3</a:t>
            </a:r>
          </a:p>
          <a:p>
            <a:pPr algn="l" rtl="0"/>
            <a:r>
              <a:rPr lang="en-US" sz="2800" b="1" dirty="0"/>
              <a:t>Endoscopy</a:t>
            </a:r>
          </a:p>
          <a:p>
            <a:pPr algn="l" rtl="0"/>
            <a:r>
              <a:rPr lang="en-US" sz="2800" b="1" dirty="0"/>
              <a:t>Pressure test</a:t>
            </a:r>
            <a:endParaRPr lang="ar-SA" sz="2800" b="1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ED04-D0CE-4683-BB4D-D9F8D9E2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259260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 objectives</a:t>
            </a:r>
            <a:br>
              <a:rPr lang="en-US" sz="2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1-identify the functions of the kidney,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 its anatomy .</a:t>
            </a:r>
            <a:b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2-classify the congenital anomalies of the kidney and the ureter.</a:t>
            </a:r>
            <a:b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-classify renal cyst and hydronephrosis ,describe pathology  presentation diagnosis and management.</a:t>
            </a:r>
            <a:b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</a:t>
            </a:r>
            <a:r>
              <a:rPr kumimoji="0" lang="en-US" sz="2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Classification, definitions, pathogenesis, and management of urinary tract infections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5-classify and describe the different types of benign and malignant tumors of the kidney.</a:t>
            </a:r>
            <a:b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25949-0C4A-5E29-CA20-7E77AA94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795-E6BE-4668-88C5-8664341397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7802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5" descr="SGUF1104&amp;SessionID=59CEB6GGXJHKQLD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881188"/>
            <a:ext cx="4286250" cy="30956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5" descr="sfu_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81200"/>
            <a:ext cx="8534400" cy="36734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err="1"/>
              <a:t>Vesicoureteric</a:t>
            </a:r>
            <a:r>
              <a:rPr lang="en-US" b="1" i="1" u="sng" dirty="0"/>
              <a:t> reflux</a:t>
            </a:r>
            <a:endParaRPr lang="ar-SA" b="1" i="1" u="sn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367623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80000"/>
              </a:lnSpc>
            </a:pPr>
            <a:r>
              <a:rPr lang="en-US" sz="3200" dirty="0"/>
              <a:t>An etiology in 9% of individuals with </a:t>
            </a:r>
            <a:r>
              <a:rPr lang="en-US" sz="3200" dirty="0" err="1"/>
              <a:t>hydronephrosis</a:t>
            </a:r>
            <a:r>
              <a:rPr lang="en-US" sz="3200" dirty="0"/>
              <a:t>.  Predisposes individuals to chronic renal failure.  </a:t>
            </a:r>
          </a:p>
          <a:p>
            <a:pPr algn="l" rtl="0">
              <a:lnSpc>
                <a:spcPct val="80000"/>
              </a:lnSpc>
            </a:pPr>
            <a:r>
              <a:rPr lang="en-US" sz="3200" dirty="0"/>
              <a:t>Best evaluated by voiding </a:t>
            </a:r>
            <a:r>
              <a:rPr lang="en-US" sz="3200" dirty="0" err="1"/>
              <a:t>cysturethrogram</a:t>
            </a:r>
            <a:r>
              <a:rPr lang="en-US" sz="3200" dirty="0"/>
              <a:t> (VCUG).  </a:t>
            </a:r>
          </a:p>
          <a:p>
            <a:pPr algn="l" rtl="0">
              <a:lnSpc>
                <a:spcPct val="80000"/>
              </a:lnSpc>
            </a:pPr>
            <a:r>
              <a:rPr lang="en-US" sz="3200" dirty="0"/>
              <a:t>Grade I- </a:t>
            </a:r>
            <a:r>
              <a:rPr lang="en-US" sz="3200" dirty="0" err="1"/>
              <a:t>Ureter</a:t>
            </a:r>
            <a:r>
              <a:rPr lang="en-US" sz="3200" dirty="0"/>
              <a:t> only </a:t>
            </a:r>
          </a:p>
          <a:p>
            <a:pPr algn="l" rtl="0">
              <a:lnSpc>
                <a:spcPct val="80000"/>
              </a:lnSpc>
            </a:pPr>
            <a:r>
              <a:rPr lang="en-US" sz="3200" dirty="0"/>
              <a:t>Grade II - </a:t>
            </a:r>
            <a:r>
              <a:rPr lang="en-US" sz="3200" dirty="0" err="1"/>
              <a:t>Ureter</a:t>
            </a:r>
            <a:r>
              <a:rPr lang="en-US" sz="3200" dirty="0"/>
              <a:t>, renal pelvis, calyces without dilatation </a:t>
            </a:r>
          </a:p>
          <a:p>
            <a:pPr algn="l" rtl="0">
              <a:lnSpc>
                <a:spcPct val="80000"/>
              </a:lnSpc>
            </a:pPr>
            <a:r>
              <a:rPr lang="en-US" sz="3200" dirty="0"/>
              <a:t>Grade III - Dilatation or </a:t>
            </a:r>
            <a:r>
              <a:rPr lang="en-US" sz="3200" dirty="0" err="1"/>
              <a:t>tortuosity</a:t>
            </a:r>
            <a:r>
              <a:rPr lang="en-US" sz="3200" dirty="0"/>
              <a:t> of </a:t>
            </a:r>
            <a:r>
              <a:rPr lang="en-US" sz="3200" dirty="0" err="1"/>
              <a:t>ureter</a:t>
            </a:r>
            <a:r>
              <a:rPr lang="en-US" sz="3200" dirty="0"/>
              <a:t> and/or dilated pelvis </a:t>
            </a:r>
          </a:p>
          <a:p>
            <a:pPr algn="l" rtl="0">
              <a:lnSpc>
                <a:spcPct val="80000"/>
              </a:lnSpc>
            </a:pPr>
            <a:r>
              <a:rPr lang="en-US" sz="3200" dirty="0"/>
              <a:t>Grade IV - Shape of calyces maintained but dilated </a:t>
            </a:r>
          </a:p>
          <a:p>
            <a:pPr algn="l" rtl="0">
              <a:lnSpc>
                <a:spcPct val="80000"/>
              </a:lnSpc>
            </a:pPr>
            <a:r>
              <a:rPr lang="en-US" sz="3200" dirty="0"/>
              <a:t>Grade V - Gross dilation of collecting system </a:t>
            </a:r>
          </a:p>
          <a:p>
            <a:pPr algn="l" rtl="0">
              <a:lnSpc>
                <a:spcPct val="80000"/>
              </a:lnSpc>
            </a:pPr>
            <a:r>
              <a:rPr lang="en-US" sz="3200" dirty="0"/>
              <a:t>Management may include prophylactic antibiotics or surgical intervention</a:t>
            </a:r>
          </a:p>
          <a:p>
            <a:pPr algn="l">
              <a:lnSpc>
                <a:spcPct val="80000"/>
              </a:lnSpc>
            </a:pPr>
            <a:endParaRPr lang="en-US" sz="3200" dirty="0"/>
          </a:p>
          <a:p>
            <a:pPr algn="l"/>
            <a:endParaRPr lang="ar-SA" sz="3200" dirty="0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400" b="1" dirty="0"/>
              <a:t>treatment</a:t>
            </a:r>
            <a:endParaRPr lang="ar-SA" sz="4400" b="1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05314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3200" b="1" dirty="0" err="1"/>
              <a:t>Pyloplasty</a:t>
            </a:r>
            <a:endParaRPr lang="en-US" sz="3200" b="1" dirty="0"/>
          </a:p>
          <a:p>
            <a:pPr algn="l" rtl="0"/>
            <a:r>
              <a:rPr lang="en-US" sz="3200" b="1" dirty="0" err="1"/>
              <a:t>Reimplantation</a:t>
            </a:r>
            <a:endParaRPr lang="en-US" sz="3200" b="1" dirty="0"/>
          </a:p>
          <a:p>
            <a:pPr algn="l" rtl="0"/>
            <a:r>
              <a:rPr lang="en-US" sz="3200" b="1" dirty="0"/>
              <a:t>Prostatectomy</a:t>
            </a:r>
          </a:p>
          <a:p>
            <a:pPr algn="l" rtl="0"/>
            <a:r>
              <a:rPr lang="en-US" sz="3200" b="1" dirty="0" err="1"/>
              <a:t>Urethrotomy</a:t>
            </a:r>
            <a:endParaRPr lang="en-US" sz="3200" b="1" dirty="0"/>
          </a:p>
          <a:p>
            <a:pPr algn="l" rtl="0"/>
            <a:r>
              <a:rPr lang="en-US" sz="3200" b="1" dirty="0"/>
              <a:t>Catheter drainage JJ </a:t>
            </a:r>
            <a:r>
              <a:rPr lang="en-US" sz="3200" b="1" dirty="0" err="1"/>
              <a:t>cath,nephrostomy,urethral</a:t>
            </a:r>
            <a:r>
              <a:rPr lang="en-US" sz="3200" b="1" dirty="0"/>
              <a:t> </a:t>
            </a:r>
            <a:r>
              <a:rPr lang="en-US" sz="3200" b="1" dirty="0" err="1"/>
              <a:t>cath</a:t>
            </a:r>
            <a:endParaRPr lang="ar-SA" sz="3200" b="1" dirty="0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K</a:t>
            </a:r>
            <a:r>
              <a:rPr b="1" i="1" u="sng" dirty="0"/>
              <a:t>idney infection</a:t>
            </a:r>
            <a:endParaRPr lang="ar-SA" b="1" i="1" u="sn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939540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bacteria reach the kidney either from the blood or from the lower part of the urinary system</a:t>
            </a: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Common organisms include </a:t>
            </a: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E.coli,Gram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negativeor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 Proteus</a:t>
            </a: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More in females</a:t>
            </a: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Progress to </a:t>
            </a: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septicaemia</a:t>
            </a:r>
            <a:endParaRPr lang="en-US" sz="2800" b="1" dirty="0">
              <a:solidFill>
                <a:schemeClr val="tx2">
                  <a:lumMod val="90000"/>
                </a:schemeClr>
              </a:solidFill>
            </a:endParaRP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Acute </a:t>
            </a: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pyelonephritis,common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 type of kidney infection</a:t>
            </a:r>
            <a:endParaRPr lang="ar-SA" sz="28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776692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Fever</a:t>
            </a: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Pain</a:t>
            </a: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Headache</a:t>
            </a: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Nausea </a:t>
            </a: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Urgency</a:t>
            </a: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Frequency</a:t>
            </a:r>
          </a:p>
          <a:p>
            <a:pPr algn="l" rtl="0"/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Dysurea</a:t>
            </a:r>
            <a:endParaRPr lang="en-US" sz="2800" b="1" dirty="0">
              <a:solidFill>
                <a:schemeClr val="tx2">
                  <a:lumMod val="90000"/>
                </a:schemeClr>
              </a:solidFill>
            </a:endParaRPr>
          </a:p>
          <a:p>
            <a:pPr algn="l" rtl="0"/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uraemia</a:t>
            </a:r>
            <a:endParaRPr lang="ar-SA" sz="28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693319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Midstream urine sample</a:t>
            </a: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Culture and </a:t>
            </a: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senstivity</a:t>
            </a:r>
            <a:endParaRPr lang="en-US" sz="2800" b="1" dirty="0">
              <a:solidFill>
                <a:schemeClr val="tx2">
                  <a:lumMod val="90000"/>
                </a:schemeClr>
              </a:solidFill>
            </a:endParaRP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Ultrasound</a:t>
            </a: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Renal function test</a:t>
            </a: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Blood culture</a:t>
            </a:r>
          </a:p>
          <a:p>
            <a:pPr algn="l" rtl="0"/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Cystoscope</a:t>
            </a:r>
            <a:endParaRPr lang="en-US" sz="2800" b="1" dirty="0">
              <a:solidFill>
                <a:schemeClr val="tx2">
                  <a:lumMod val="90000"/>
                </a:schemeClr>
              </a:solidFill>
            </a:endParaRP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Contrast study</a:t>
            </a:r>
            <a:endParaRPr lang="ar-SA" sz="28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T</a:t>
            </a:r>
            <a:r>
              <a:rPr b="1" i="1" u="sng" dirty="0"/>
              <a:t>reatment</a:t>
            </a:r>
            <a:endParaRPr lang="ar-SA" b="1" i="1" u="sn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42808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According to C and S antibiotic is given </a:t>
            </a: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eg.amoxicillin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 and </a:t>
            </a: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gentamycin</a:t>
            </a:r>
            <a:endParaRPr lang="en-US" sz="2800" b="1" dirty="0">
              <a:solidFill>
                <a:schemeClr val="tx2">
                  <a:lumMod val="90000"/>
                </a:schemeClr>
              </a:solidFill>
            </a:endParaRP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Treat the cause</a:t>
            </a:r>
            <a:endParaRPr lang="ar-SA" sz="28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Chronic pyelonephritis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905000"/>
            <a:ext cx="8382000" cy="32766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Interstial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inflamation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 and scaring</a:t>
            </a:r>
          </a:p>
          <a:p>
            <a:pPr algn="l">
              <a:buNone/>
            </a:pP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Pyonephrosis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 is a </a:t>
            </a: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hydronephrosed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 infected kidney</a:t>
            </a:r>
          </a:p>
          <a:p>
            <a:pPr algn="l">
              <a:buNone/>
            </a:pP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Renal carbuncle abscess formation in the kidney parenchyma</a:t>
            </a:r>
          </a:p>
          <a:p>
            <a:pPr algn="l">
              <a:buNone/>
            </a:pP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Perinephric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 abscess </a:t>
            </a:r>
            <a:endParaRPr lang="ar-SA" sz="28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u="sng" dirty="0"/>
              <a:t>R</a:t>
            </a:r>
            <a:r>
              <a:rPr sz="4000" b="1" i="1" u="sng" dirty="0"/>
              <a:t>enal neoplasm</a:t>
            </a:r>
            <a:endParaRPr lang="ar-SA" sz="4000" b="1" i="1" u="sn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068259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Benign tumors</a:t>
            </a: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Adenoma</a:t>
            </a:r>
          </a:p>
          <a:p>
            <a:pPr algn="l" rtl="0"/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Angioma</a:t>
            </a:r>
            <a:endParaRPr lang="en-US" sz="2800" b="1" dirty="0">
              <a:solidFill>
                <a:schemeClr val="tx2">
                  <a:lumMod val="90000"/>
                </a:schemeClr>
              </a:solidFill>
            </a:endParaRP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Angiomyolipoma</a:t>
            </a:r>
          </a:p>
          <a:p>
            <a:pPr algn="l" rtl="0"/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omcocytoma</a:t>
            </a:r>
            <a:endParaRPr lang="ar-SA" sz="28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V="1">
            <a:off x="0" y="6888481"/>
            <a:ext cx="8382000" cy="45719"/>
          </a:xfrm>
        </p:spPr>
        <p:txBody>
          <a:bodyPr>
            <a:normAutofit fontScale="90000"/>
          </a:bodyPr>
          <a:lstStyle/>
          <a:p>
            <a:pPr algn="ctr"/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457200" y="2057400"/>
            <a:ext cx="8382000" cy="221599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b="1" dirty="0">
                <a:solidFill>
                  <a:schemeClr val="tx2"/>
                </a:solidFill>
                <a:latin typeface="Comic Sans MS" pitchFamily="66" charset="0"/>
              </a:rPr>
              <a:t>The kidneys:</a:t>
            </a:r>
            <a:br>
              <a:rPr lang="en-US" sz="4000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sz="4000" b="1" dirty="0">
                <a:solidFill>
                  <a:schemeClr val="tx2"/>
                </a:solidFill>
                <a:latin typeface="Comic Sans MS" pitchFamily="66" charset="0"/>
              </a:rPr>
              <a:t>An Excretory organ or a Regulatory organ?!!!</a:t>
            </a:r>
            <a:br>
              <a:rPr lang="en-US" sz="4000" b="1" dirty="0">
                <a:solidFill>
                  <a:schemeClr val="tx2"/>
                </a:solidFill>
                <a:latin typeface="Comic Sans MS" pitchFamily="66" charset="0"/>
              </a:rPr>
            </a:br>
            <a:endParaRPr lang="ar-SA" sz="4000" dirty="0">
              <a:solidFill>
                <a:schemeClr val="tx2"/>
              </a:solidFill>
            </a:endParaRPr>
          </a:p>
        </p:txBody>
      </p:sp>
      <p:pic>
        <p:nvPicPr>
          <p:cNvPr id="4" name="Content Placeholder 6" descr="vectorstock-199446-girl-confused-vector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2513013" cy="2087563"/>
          </a:xfrm>
        </p:spPr>
      </p:pic>
      <p:pic>
        <p:nvPicPr>
          <p:cNvPr id="5" name="Content Placeholder 6" descr="vectorstock-199446-girl-confused-vector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609600"/>
            <a:ext cx="2513013" cy="2087563"/>
          </a:xfrm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380999"/>
            <a:ext cx="5105400" cy="914401"/>
          </a:xfrm>
        </p:spPr>
        <p:txBody>
          <a:bodyPr>
            <a:normAutofit fontScale="90000"/>
          </a:bodyPr>
          <a:lstStyle/>
          <a:p>
            <a:r>
              <a:rPr lang="en-US" b="1" i="1" u="sng" dirty="0"/>
              <a:t>M</a:t>
            </a:r>
            <a:r>
              <a:rPr b="1" i="1" u="sng" dirty="0"/>
              <a:t>alignant  tumors</a:t>
            </a:r>
            <a:br>
              <a:rPr b="1" i="1" u="sng" dirty="0"/>
            </a:br>
            <a:endParaRPr lang="ar-SA" b="1" i="1" u="sn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594830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sz="2800" b="1" i="1" u="sng" dirty="0">
                <a:solidFill>
                  <a:schemeClr val="tx2">
                    <a:lumMod val="90000"/>
                  </a:schemeClr>
                </a:solidFill>
              </a:rPr>
              <a:t>Wilms tumor</a:t>
            </a:r>
          </a:p>
          <a:p>
            <a:pPr algn="l">
              <a:buNone/>
            </a:pPr>
            <a:endParaRPr lang="en-US" sz="2800" b="1" dirty="0">
              <a:solidFill>
                <a:schemeClr val="tx2">
                  <a:lumMod val="90000"/>
                </a:schemeClr>
              </a:solidFill>
            </a:endParaRPr>
          </a:p>
          <a:p>
            <a:pPr algn="l">
              <a:buNone/>
            </a:pP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Age below five</a:t>
            </a:r>
          </a:p>
          <a:p>
            <a:pPr algn="l">
              <a:buNone/>
            </a:pP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Lower  pole</a:t>
            </a:r>
          </a:p>
          <a:p>
            <a:pPr algn="l">
              <a:buNone/>
            </a:pP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Unilateral</a:t>
            </a:r>
          </a:p>
          <a:p>
            <a:pPr algn="l">
              <a:buNone/>
            </a:pP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The child present with renal mass</a:t>
            </a:r>
          </a:p>
          <a:p>
            <a:pPr algn="l">
              <a:buNone/>
            </a:pP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Hypertension,</a:t>
            </a:r>
          </a:p>
          <a:p>
            <a:pPr algn="l">
              <a:buNone/>
            </a:pP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haematurea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  <a:p>
            <a:pPr algn="l">
              <a:buNone/>
            </a:pP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loin pain</a:t>
            </a:r>
            <a:endParaRPr lang="ar-SA" sz="28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C:\Documents and Settings\A\My Documents\My Pictures\19122010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0438" y="307975"/>
            <a:ext cx="4681537" cy="6242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 descr="C:\Documents and Settings\A\My Documents\My Pictures\19122010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0975" y="1087438"/>
            <a:ext cx="6242050" cy="46815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D</a:t>
            </a:r>
            <a:r>
              <a:rPr b="1" i="1" u="sng" dirty="0"/>
              <a:t>iagnosis</a:t>
            </a:r>
            <a:endParaRPr lang="ar-SA" b="1" i="1" u="sn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60994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2">
                    <a:lumMod val="90000"/>
                  </a:schemeClr>
                </a:solidFill>
              </a:rPr>
              <a:t>Ultrasound</a:t>
            </a:r>
          </a:p>
          <a:p>
            <a:pPr algn="l"/>
            <a:r>
              <a:rPr lang="en-US" sz="2400" b="1" dirty="0">
                <a:solidFill>
                  <a:schemeClr val="tx2">
                    <a:lumMod val="90000"/>
                  </a:schemeClr>
                </a:solidFill>
              </a:rPr>
              <a:t>CT , MRI</a:t>
            </a:r>
          </a:p>
          <a:p>
            <a:pPr algn="l"/>
            <a:endParaRPr lang="en-US" sz="2400" b="1" dirty="0">
              <a:solidFill>
                <a:schemeClr val="tx2">
                  <a:lumMod val="90000"/>
                </a:schemeClr>
              </a:solidFill>
            </a:endParaRPr>
          </a:p>
          <a:p>
            <a:pPr algn="l"/>
            <a:r>
              <a:rPr lang="en-US" sz="2400" b="1" dirty="0">
                <a:solidFill>
                  <a:schemeClr val="tx2">
                    <a:lumMod val="90000"/>
                  </a:schemeClr>
                </a:solidFill>
              </a:rPr>
              <a:t>TREATMENT</a:t>
            </a:r>
          </a:p>
          <a:p>
            <a:pPr algn="l"/>
            <a:r>
              <a:rPr lang="en-US" sz="2400" b="1" dirty="0">
                <a:solidFill>
                  <a:schemeClr val="tx2">
                    <a:lumMod val="90000"/>
                  </a:schemeClr>
                </a:solidFill>
              </a:rPr>
              <a:t>Chemotherapy with surgery</a:t>
            </a:r>
            <a:endParaRPr lang="ar-SA" sz="24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98448"/>
          </a:xfrm>
        </p:spPr>
        <p:txBody>
          <a:bodyPr/>
          <a:lstStyle/>
          <a:p>
            <a:pPr algn="l"/>
            <a:endParaRPr lang="ar-SA" sz="12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67640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800100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u="sng" dirty="0">
                <a:solidFill>
                  <a:schemeClr val="tx2">
                    <a:lumMod val="90000"/>
                  </a:schemeClr>
                </a:solidFill>
              </a:rPr>
              <a:t>H</a:t>
            </a:r>
            <a:r>
              <a:rPr sz="4000" b="1" i="1" u="sng" dirty="0">
                <a:solidFill>
                  <a:schemeClr val="tx2">
                    <a:lumMod val="90000"/>
                  </a:schemeClr>
                </a:solidFill>
              </a:rPr>
              <a:t>ypernephroma</a:t>
            </a:r>
            <a:endParaRPr lang="ar-SA" sz="4000" b="1" i="1" u="sng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04800" y="1371600"/>
            <a:ext cx="8382000" cy="4678204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Adenocarcinoma</a:t>
            </a:r>
            <a:endParaRPr lang="en-US" sz="2800" b="1" dirty="0">
              <a:solidFill>
                <a:schemeClr val="tx2">
                  <a:lumMod val="90000"/>
                </a:schemeClr>
              </a:solidFill>
            </a:endParaRP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75%</a:t>
            </a: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Usually </a:t>
            </a: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unilateral,manly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 upper pole</a:t>
            </a: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More in men</a:t>
            </a:r>
          </a:p>
          <a:p>
            <a:pPr algn="l" rtl="0"/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Presentation,haematurea,mass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pain,rapid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 forming </a:t>
            </a: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varicocele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.</a:t>
            </a: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Asymptomatic</a:t>
            </a:r>
          </a:p>
          <a:p>
            <a:pPr algn="l" rtl="0"/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Metastesis</a:t>
            </a:r>
            <a:endParaRPr lang="en-US" sz="2800" b="1" dirty="0">
              <a:solidFill>
                <a:schemeClr val="tx2">
                  <a:lumMod val="90000"/>
                </a:schemeClr>
              </a:solidFill>
            </a:endParaRPr>
          </a:p>
          <a:p>
            <a:pPr algn="l" rtl="0"/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Fever,polycythemia</a:t>
            </a:r>
            <a:endParaRPr lang="ar-SA" sz="28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800" b="1" i="1" u="sng" dirty="0"/>
              <a:t>investigation</a:t>
            </a:r>
            <a:endParaRPr lang="ar-SA" sz="4800" b="1" i="1" u="sn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846248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2800" b="1">
                <a:solidFill>
                  <a:schemeClr val="tx2">
                    <a:lumMod val="90000"/>
                  </a:schemeClr>
                </a:solidFill>
              </a:rPr>
              <a:t>CBP,LFT</a:t>
            </a:r>
            <a:endParaRPr lang="en-US" sz="2800" b="1" dirty="0">
              <a:solidFill>
                <a:schemeClr val="tx2">
                  <a:lumMod val="90000"/>
                </a:schemeClr>
              </a:solidFill>
            </a:endParaRP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Renal function test</a:t>
            </a: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Ultrasound</a:t>
            </a: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IVU,CT scan</a:t>
            </a:r>
          </a:p>
          <a:p>
            <a:pPr algn="l" rtl="0"/>
            <a:endParaRPr lang="en-US" sz="2800" b="1" dirty="0">
              <a:solidFill>
                <a:schemeClr val="tx2">
                  <a:lumMod val="90000"/>
                </a:schemeClr>
              </a:solidFill>
            </a:endParaRPr>
          </a:p>
          <a:p>
            <a:pPr algn="l" rtl="0"/>
            <a:r>
              <a:rPr lang="en-US" sz="4300" b="1" i="1" u="sng" dirty="0">
                <a:solidFill>
                  <a:schemeClr val="tx2">
                    <a:lumMod val="90000"/>
                  </a:schemeClr>
                </a:solidFill>
              </a:rPr>
              <a:t>Treatment</a:t>
            </a:r>
            <a:r>
              <a:rPr lang="en-US" sz="3900" b="1" dirty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Radical nephrectomy</a:t>
            </a:r>
          </a:p>
          <a:p>
            <a:pPr algn="l" rtl="0"/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Immunotherapy</a:t>
            </a:r>
          </a:p>
          <a:p>
            <a:pPr algn="l" rtl="0"/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Tyrosin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 kinase inhibitors</a:t>
            </a:r>
          </a:p>
          <a:p>
            <a:pPr algn="l" rtl="0"/>
            <a:endParaRPr lang="ar-SA" sz="28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39357"/>
          </a:xfrm>
        </p:spPr>
        <p:txBody>
          <a:bodyPr/>
          <a:lstStyle/>
          <a:p>
            <a:pPr marL="609600" indent="-609600" algn="l" rtl="0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2"/>
                </a:solidFill>
              </a:rPr>
              <a:t>Regulate electrolytes (K, Na, etc) </a:t>
            </a:r>
            <a:endParaRPr lang="en-US" sz="2800" dirty="0">
              <a:solidFill>
                <a:schemeClr val="tx2"/>
              </a:solidFill>
            </a:endParaRPr>
          </a:p>
          <a:p>
            <a:pPr marL="609600" indent="-609600" algn="l" rtl="0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2"/>
                </a:solidFill>
              </a:rPr>
              <a:t>Regulate pH in blood</a:t>
            </a:r>
            <a:endParaRPr lang="en-US" sz="2800" dirty="0">
              <a:solidFill>
                <a:schemeClr val="tx2"/>
              </a:solidFill>
            </a:endParaRPr>
          </a:p>
          <a:p>
            <a:pPr marL="609600" indent="-609600" algn="l" rtl="0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2"/>
                </a:solidFill>
              </a:rPr>
              <a:t>Regulate blood pressure</a:t>
            </a:r>
            <a:endParaRPr lang="en-US" sz="2800" dirty="0">
              <a:solidFill>
                <a:schemeClr val="tx2"/>
              </a:solidFill>
            </a:endParaRPr>
          </a:p>
          <a:p>
            <a:pPr marL="609600" indent="-609600" algn="l" rtl="0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2"/>
                </a:solidFill>
              </a:rPr>
              <a:t>Regulate blood volume (removes excess fluid) </a:t>
            </a:r>
          </a:p>
          <a:p>
            <a:pPr marL="609600" indent="-609600" algn="l" rtl="0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2"/>
                </a:solidFill>
              </a:rPr>
              <a:t>Removing metabolic wastes Urea, uric acid, and </a:t>
            </a:r>
            <a:r>
              <a:rPr lang="en-US" sz="2800" b="1" dirty="0" err="1">
                <a:solidFill>
                  <a:schemeClr val="tx2"/>
                </a:solidFill>
              </a:rPr>
              <a:t>creatinineThis</a:t>
            </a:r>
            <a:r>
              <a:rPr lang="en-US" sz="2800" b="1" dirty="0">
                <a:solidFill>
                  <a:schemeClr val="tx2"/>
                </a:solidFill>
              </a:rPr>
              <a:t> is the least important of the kidney’s functions.  You can survive for a few weeks without excreting waste products in the urine, but hour by hour, the other functions are more important.</a:t>
            </a:r>
          </a:p>
          <a:p>
            <a:pPr marL="990600" lvl="1" indent="-533400" algn="l">
              <a:lnSpc>
                <a:spcPct val="8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990600" lvl="1" indent="-533400" algn="l">
              <a:lnSpc>
                <a:spcPct val="8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00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066800"/>
            <a:ext cx="6096000" cy="48095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969E3-1FB8-EBC0-A888-6D17E40A2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795-E6BE-4668-88C5-86643413970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382000" cy="1329595"/>
          </a:xfrm>
        </p:spPr>
        <p:txBody>
          <a:bodyPr>
            <a:normAutofit fontScale="90000"/>
          </a:bodyPr>
          <a:lstStyle/>
          <a:p>
            <a:pPr algn="ctr"/>
            <a:r>
              <a:rPr sz="9600" b="1"/>
              <a:t>Anatomy</a:t>
            </a:r>
            <a:endParaRPr lang="ar-SA" sz="9600" b="1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0" y="4647138"/>
            <a:ext cx="8382000" cy="2210862"/>
          </a:xfrm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496889"/>
          </a:xfrm>
        </p:spPr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bean shaped, reddish brown organs.</a:t>
            </a:r>
          </a:p>
          <a:p>
            <a:pPr algn="l" rtl="0">
              <a:buNone/>
            </a:pPr>
            <a:endParaRPr lang="en-US" sz="2800" b="1" dirty="0">
              <a:solidFill>
                <a:schemeClr val="tx2"/>
              </a:solidFill>
              <a:latin typeface="Comic Sans MS" pitchFamily="66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about the size of your fist.</a:t>
            </a:r>
          </a:p>
          <a:p>
            <a:pPr algn="l" rtl="0">
              <a:buNone/>
            </a:pPr>
            <a:endParaRPr lang="en-US" sz="2800" b="1" dirty="0">
              <a:solidFill>
                <a:schemeClr val="tx2"/>
              </a:solidFill>
              <a:latin typeface="Comic Sans MS" pitchFamily="66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It measures 10-12 cm long.</a:t>
            </a:r>
          </a:p>
          <a:p>
            <a:pPr algn="l" rtl="0">
              <a:buNone/>
            </a:pP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covered by a tough capsule of fibrous connective tissue- renal capsule</a:t>
            </a:r>
          </a:p>
          <a:p>
            <a:pPr algn="l" rtl="0">
              <a:buFont typeface="Wingdings" pitchFamily="2" charset="2"/>
              <a:buChar char="v"/>
            </a:pPr>
            <a:endParaRPr lang="en-US" sz="2800" b="1" dirty="0">
              <a:solidFill>
                <a:schemeClr val="tx2"/>
              </a:solidFill>
              <a:latin typeface="Comic Sans MS" pitchFamily="66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Adhering to the surface of each kidney-two layers of fat to help cushion them. </a:t>
            </a:r>
          </a:p>
          <a:p>
            <a:pPr algn="l"/>
            <a:endParaRPr lang="ar-SA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quarter" idx="10"/>
          </p:nvPr>
        </p:nvSpPr>
        <p:spPr>
          <a:xfrm>
            <a:off x="304800" y="1447800"/>
            <a:ext cx="8382000" cy="5410200"/>
          </a:xfrm>
        </p:spPr>
        <p:txBody>
          <a:bodyPr/>
          <a:lstStyle/>
          <a:p>
            <a:pPr algn="ctr"/>
            <a:endParaRPr lang="ar-SA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 l="61363" t="34314" b="4903"/>
          <a:stretch>
            <a:fillRect/>
          </a:stretch>
        </p:blipFill>
        <p:spPr bwMode="auto">
          <a:xfrm>
            <a:off x="2514600" y="1600200"/>
            <a:ext cx="42624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S010286705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608EE9-BC9B-48A0-9915-52B7EE8658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TS010286705</Template>
  <TotalTime>880</TotalTime>
  <Words>1176</Words>
  <Application>Microsoft Office PowerPoint</Application>
  <PresentationFormat>On-screen Show (4:3)</PresentationFormat>
  <Paragraphs>268</Paragraphs>
  <Slides>47</Slides>
  <Notes>43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Calibri Light</vt:lpstr>
      <vt:lpstr>Comic Sans MS</vt:lpstr>
      <vt:lpstr>Courier New</vt:lpstr>
      <vt:lpstr>Times New Roman</vt:lpstr>
      <vt:lpstr>Wingdings</vt:lpstr>
      <vt:lpstr>TS010286705</vt:lpstr>
      <vt:lpstr>White with Courier font for code slides</vt:lpstr>
      <vt:lpstr>Office Theme</vt:lpstr>
      <vt:lpstr>Disease of the kidney</vt:lpstr>
      <vt:lpstr>Prof. Mahmood Sh.A.Karbalaie F.R.C.S.,F.I.C.S.,F.I.CM.S Consultant urologist </vt:lpstr>
      <vt:lpstr> learning objectives  1-identify the functions of the kidney,describe its anatomy . 2-classify the congenital anomalies of the kidney and the ureter. 3-classify renal cyst and hydronephrosis ,describe pathology  presentation diagnosis and management. 4-Classification, definitions, pathogenesis, and management of urinary tract infections. 5-classify and describe the different types of benign and malignant tumors of the kidney. </vt:lpstr>
      <vt:lpstr>PowerPoint Presentation</vt:lpstr>
      <vt:lpstr>PowerPoint Presentation</vt:lpstr>
      <vt:lpstr>PowerPoint Presentation</vt:lpstr>
      <vt:lpstr>Anatomy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Congenital Renal Anomalies</vt:lpstr>
      <vt:lpstr>PowerPoint Presentation</vt:lpstr>
      <vt:lpstr>EMBERYOLOGY </vt:lpstr>
      <vt:lpstr>Horseshoe Kidney</vt:lpstr>
      <vt:lpstr>PowerPoint Presentation</vt:lpstr>
      <vt:lpstr>PowerPoint Presentation</vt:lpstr>
      <vt:lpstr>PowerPoint Presentation</vt:lpstr>
      <vt:lpstr>PowerPoint Presentation</vt:lpstr>
      <vt:lpstr>Renal cyst</vt:lpstr>
      <vt:lpstr>Congenital cystic kidney</vt:lpstr>
      <vt:lpstr>Hydronephrosis</vt:lpstr>
      <vt:lpstr>PowerPoint Presentation</vt:lpstr>
      <vt:lpstr>causes</vt:lpstr>
      <vt:lpstr>Clinical features</vt:lpstr>
      <vt:lpstr>diagnosis</vt:lpstr>
      <vt:lpstr>PowerPoint Presentation</vt:lpstr>
      <vt:lpstr>PowerPoint Presentation</vt:lpstr>
      <vt:lpstr>Vesicoureteric reflux</vt:lpstr>
      <vt:lpstr>treatment</vt:lpstr>
      <vt:lpstr>Kidney infection</vt:lpstr>
      <vt:lpstr>PRESENTATION</vt:lpstr>
      <vt:lpstr>INVESTIGATION</vt:lpstr>
      <vt:lpstr>Treatment</vt:lpstr>
      <vt:lpstr>Chronic pyelonephritis </vt:lpstr>
      <vt:lpstr>Renal neoplasm</vt:lpstr>
      <vt:lpstr>Malignant  tumors </vt:lpstr>
      <vt:lpstr>PowerPoint Presentation</vt:lpstr>
      <vt:lpstr>PowerPoint Presentation</vt:lpstr>
      <vt:lpstr>Diagnosis</vt:lpstr>
      <vt:lpstr>PowerPoint Presentation</vt:lpstr>
      <vt:lpstr>PowerPoint Presentation</vt:lpstr>
      <vt:lpstr>Hypernephroma</vt:lpstr>
      <vt:lpstr>investigation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BASMAT BAGHDAD</dc:creator>
  <cp:keywords/>
  <cp:lastModifiedBy>mahmood abdulkarim</cp:lastModifiedBy>
  <cp:revision>69</cp:revision>
  <dcterms:created xsi:type="dcterms:W3CDTF">2013-11-11T16:52:07Z</dcterms:created>
  <dcterms:modified xsi:type="dcterms:W3CDTF">2023-10-28T04:51:00Z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TC102867059990</vt:lpwstr>
  </property>
</Properties>
</file>